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2" r:id="rId7"/>
    <p:sldId id="262" r:id="rId8"/>
    <p:sldId id="266" r:id="rId9"/>
    <p:sldId id="267" r:id="rId10"/>
    <p:sldId id="268" r:id="rId11"/>
    <p:sldId id="260" r:id="rId12"/>
    <p:sldId id="270" r:id="rId13"/>
    <p:sldId id="269" r:id="rId14"/>
    <p:sldId id="271" r:id="rId15"/>
    <p:sldId id="273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ssein allaw" initials="ha" lastIdx="1" clrIdx="0">
    <p:extLst>
      <p:ext uri="{19B8F6BF-5375-455C-9EA6-DF929625EA0E}">
        <p15:presenceInfo xmlns:p15="http://schemas.microsoft.com/office/powerpoint/2012/main" userId="d585ec15effdf7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9964-59E0-4BED-A18C-1EA037A3E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0AB78-51ED-4C69-B7D8-1A036F1F0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028C8-80C4-4CDC-B35F-31671C23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C70DE-7E29-4E2B-892D-A6C1D50B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B1420-D619-48DA-A9AD-082A0C52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12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5C94-F0EF-4BB9-8187-46C8F6F5E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49B07-2B29-47BD-8493-4873EB9ED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0152B-4A47-473B-811F-8A2DB65B7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5C629-E507-452F-9029-7D0F15C5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FD664-BE3D-404D-BA77-438FB9572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8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B3A5AB-2F17-4705-8F60-EF90146CE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050FD-644A-449C-8703-BC0047739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469B3-7AC4-4344-8DDA-3064B0BE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22230-F39F-4BF6-A5D7-0A18183A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2D8FC-497A-46A1-A8D7-FA00DDF2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4119-440A-4F41-9A57-3680630FA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C58F6-2535-4756-8FBD-F0AA75604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66249-4457-4B93-AF1A-A625FF43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9BEE6-1006-430C-9A49-B614B0B6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93BFC-E466-49D6-8238-B967BD63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9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1066-4848-4B51-8CA0-13401431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BEC34-6CAA-4D68-B141-BC97CE78C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070E6-4C66-4113-A4E4-7D8AF21D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1A13D-72DF-4752-BE3F-D4B75AD82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8A8C6-64C8-4DC4-8419-5C4988CC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7670D-7474-4691-A564-B93A77E8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D34C6-653A-492D-BBBB-066EC35F6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C08A3-46D3-4BBC-ADB0-05A3ACD50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30666-90E4-463E-B2F0-3C1D0126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B11FB-59A4-437C-8A29-DE41399BC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370F5-29DA-4175-ABCA-0AB1308E9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0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133B-ABDC-4B84-B423-D0D3ED01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1FBDD-54BA-4A3C-9CA0-5E1F6CABD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65C9A-E755-4C9C-B6DC-7839D5390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AC4FC-5A05-40D8-861F-351088234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AB90C-A8A0-4F65-AAFA-AC7C89E50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82D6C-03B8-4A46-85A0-8D2CDC3A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367357-6160-44F2-923A-AB36ABE8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E3214-2F6A-4988-85C8-B62BA7EB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81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EF1D-69F2-48B7-A9B3-CC3A209A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9C737-0081-49D7-B241-AA761A68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A2534-F2FC-421B-9C6A-64077766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2C215-3ED1-4520-8112-29680304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1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A71FA-6ECE-4F4A-B0E5-0E5C5AFE3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AFF2A4-6397-4040-9570-AE3D1653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77D2E-D5C0-46E0-8A7D-5255562F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8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533B-3AD9-4033-B67F-A86045B4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79CA-0B4D-4846-A31A-EF9A59D9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C0D06-AA05-4AFC-9C49-7747B1588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F2E7F-23AE-45BB-9E6B-2FF289E4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FC6D2-162D-4C9A-BBCE-F78B7E73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FB7BD0-2939-405E-B9E3-EEA79D01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9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DE14-03C0-4D41-BF6A-AB715BFC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4101E1-FCA5-431B-A129-9EE3C85BA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7B3F0-FEC9-4B63-A077-520239C70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EE505-F607-458B-90A9-93388202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018D1-B02A-4590-93B1-8910796D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A5EC0-7EA6-404E-9DC8-D3D070AB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10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78B989-54BD-4548-AE48-8DA4803B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8269-A244-49C1-9745-1C960B21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FBD6F-B942-4182-A1A1-5711CB90C0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93774-5262-42D6-8737-A00C67B4CD5E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456E5-690C-46F2-854A-6BB832A34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9A27D-BBD5-464B-B186-0A4B2FBEE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7E90A-DA14-4A84-B1A2-A369290E5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1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10" Type="http://schemas.openxmlformats.org/officeDocument/2006/relationships/image" Target="../media/image21.jpeg"/><Relationship Id="rId4" Type="http://schemas.openxmlformats.org/officeDocument/2006/relationships/image" Target="../media/image16.gif"/><Relationship Id="rId9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3A6B-E292-476E-B8D2-34DD1901A8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 Course Session 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CC4A5-6F31-4892-8C06-BE133072E3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Overview of the Course and the Arduino platform</a:t>
            </a:r>
          </a:p>
        </p:txBody>
      </p:sp>
    </p:spTree>
    <p:extLst>
      <p:ext uri="{BB962C8B-B14F-4D97-AF65-F5344CB8AC3E}">
        <p14:creationId xmlns:p14="http://schemas.microsoft.com/office/powerpoint/2010/main" val="3305627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1C51-7C7D-4611-85D5-DEC2AE7F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Arduino Uno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233FE-6175-400D-A14B-2676B2887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Cheap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Simple to Use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Wide Online Community</a:t>
            </a:r>
          </a:p>
        </p:txBody>
      </p:sp>
    </p:spTree>
    <p:extLst>
      <p:ext uri="{BB962C8B-B14F-4D97-AF65-F5344CB8AC3E}">
        <p14:creationId xmlns:p14="http://schemas.microsoft.com/office/powerpoint/2010/main" val="191310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C3AF-080E-4E30-A3B1-291A0033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Basic Layout</a:t>
            </a:r>
          </a:p>
        </p:txBody>
      </p:sp>
      <p:pic>
        <p:nvPicPr>
          <p:cNvPr id="4098" name="Picture 2" descr="Arduino Uno R3 - Robotech Shop">
            <a:extLst>
              <a:ext uri="{FF2B5EF4-FFF2-40B4-BE49-F238E27FC236}">
                <a16:creationId xmlns:a16="http://schemas.microsoft.com/office/drawing/2014/main" id="{F0EA7E33-4C59-4ED9-8C3A-E90763AC5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81603"/>
            <a:ext cx="48768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068310-6DD6-4BBB-8C77-14CE77EC483F}"/>
              </a:ext>
            </a:extLst>
          </p:cNvPr>
          <p:cNvCxnSpPr/>
          <p:nvPr/>
        </p:nvCxnSpPr>
        <p:spPr>
          <a:xfrm flipH="1">
            <a:off x="3032975" y="2041842"/>
            <a:ext cx="1249250" cy="4926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6F039D-E626-4BFA-AB09-3DD51C963310}"/>
              </a:ext>
            </a:extLst>
          </p:cNvPr>
          <p:cNvSpPr txBox="1"/>
          <p:nvPr/>
        </p:nvSpPr>
        <p:spPr>
          <a:xfrm>
            <a:off x="1661375" y="2349793"/>
            <a:ext cx="153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Reset Button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BB39FF5-9D20-4A14-AF1D-F38E5A81D2E6}"/>
              </a:ext>
            </a:extLst>
          </p:cNvPr>
          <p:cNvSpPr/>
          <p:nvPr/>
        </p:nvSpPr>
        <p:spPr>
          <a:xfrm rot="5400000">
            <a:off x="7020964" y="614465"/>
            <a:ext cx="222496" cy="2441618"/>
          </a:xfrm>
          <a:prstGeom prst="leftBrace">
            <a:avLst>
              <a:gd name="adj1" fmla="val 0"/>
              <a:gd name="adj2" fmla="val 5095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35A7EE-1FCA-4869-8539-C4CF1844778F}"/>
              </a:ext>
            </a:extLst>
          </p:cNvPr>
          <p:cNvSpPr txBox="1"/>
          <p:nvPr/>
        </p:nvSpPr>
        <p:spPr>
          <a:xfrm>
            <a:off x="5821250" y="1354694"/>
            <a:ext cx="28242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Digital I/O header w/PWM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11BD0D6-9EB8-491B-AA1C-4F1F6C220688}"/>
              </a:ext>
            </a:extLst>
          </p:cNvPr>
          <p:cNvSpPr/>
          <p:nvPr/>
        </p:nvSpPr>
        <p:spPr>
          <a:xfrm rot="16200000">
            <a:off x="6394932" y="4852952"/>
            <a:ext cx="179162" cy="1326525"/>
          </a:xfrm>
          <a:prstGeom prst="leftBrace">
            <a:avLst>
              <a:gd name="adj1" fmla="val 0"/>
              <a:gd name="adj2" fmla="val 5273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D0A612D-F1B6-4DA4-B53A-EB03C9CBF7D1}"/>
              </a:ext>
            </a:extLst>
          </p:cNvPr>
          <p:cNvSpPr/>
          <p:nvPr/>
        </p:nvSpPr>
        <p:spPr>
          <a:xfrm rot="16200000">
            <a:off x="7710083" y="4949946"/>
            <a:ext cx="166252" cy="1119630"/>
          </a:xfrm>
          <a:prstGeom prst="leftBrace">
            <a:avLst>
              <a:gd name="adj1" fmla="val 0"/>
              <a:gd name="adj2" fmla="val 52738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B21F05-B284-41DF-A303-BB434809A637}"/>
              </a:ext>
            </a:extLst>
          </p:cNvPr>
          <p:cNvSpPr txBox="1"/>
          <p:nvPr/>
        </p:nvSpPr>
        <p:spPr>
          <a:xfrm>
            <a:off x="5718219" y="5605796"/>
            <a:ext cx="15325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Power 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8924D-6B58-4E3F-BC8A-88EDEFAB51DB}"/>
              </a:ext>
            </a:extLst>
          </p:cNvPr>
          <p:cNvSpPr txBox="1"/>
          <p:nvPr/>
        </p:nvSpPr>
        <p:spPr>
          <a:xfrm>
            <a:off x="7147776" y="5605796"/>
            <a:ext cx="149775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Analog Input Header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460DD3-AF14-4C38-A768-7BD0C4936D58}"/>
              </a:ext>
            </a:extLst>
          </p:cNvPr>
          <p:cNvCxnSpPr>
            <a:cxnSpLocks/>
          </p:cNvCxnSpPr>
          <p:nvPr/>
        </p:nvCxnSpPr>
        <p:spPr>
          <a:xfrm>
            <a:off x="7997780" y="4353059"/>
            <a:ext cx="1279061" cy="3686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456742-CA32-42DB-81D6-1915A162D17F}"/>
              </a:ext>
            </a:extLst>
          </p:cNvPr>
          <p:cNvSpPr txBox="1"/>
          <p:nvPr/>
        </p:nvSpPr>
        <p:spPr>
          <a:xfrm>
            <a:off x="9276841" y="4353059"/>
            <a:ext cx="1965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  <a:p>
            <a:r>
              <a:rPr lang="en-US" dirty="0"/>
              <a:t>Atmega328/p</a:t>
            </a:r>
          </a:p>
        </p:txBody>
      </p:sp>
      <p:pic>
        <p:nvPicPr>
          <p:cNvPr id="4100" name="Picture 4" descr="ATmega328P-20PU w/ Arduino Firmware – Solarbotics Ltd.">
            <a:extLst>
              <a:ext uri="{FF2B5EF4-FFF2-40B4-BE49-F238E27FC236}">
                <a16:creationId xmlns:a16="http://schemas.microsoft.com/office/drawing/2014/main" id="{6940A972-CD07-460F-90A0-E41975F6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841" y="4972929"/>
            <a:ext cx="1965100" cy="147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66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7" grpId="0" animBg="1"/>
      <p:bldP spid="15" grpId="0" animBg="1"/>
      <p:bldP spid="16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C3AF-080E-4E30-A3B1-291A0033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Board Indicators</a:t>
            </a:r>
          </a:p>
        </p:txBody>
      </p:sp>
      <p:pic>
        <p:nvPicPr>
          <p:cNvPr id="4098" name="Picture 2" descr="Arduino Uno R3 - Robotech Shop">
            <a:extLst>
              <a:ext uri="{FF2B5EF4-FFF2-40B4-BE49-F238E27FC236}">
                <a16:creationId xmlns:a16="http://schemas.microsoft.com/office/drawing/2014/main" id="{F0EA7E33-4C59-4ED9-8C3A-E90763AC5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81603"/>
            <a:ext cx="48768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460DD3-AF14-4C38-A768-7BD0C4936D58}"/>
              </a:ext>
            </a:extLst>
          </p:cNvPr>
          <p:cNvCxnSpPr>
            <a:cxnSpLocks/>
          </p:cNvCxnSpPr>
          <p:nvPr/>
        </p:nvCxnSpPr>
        <p:spPr>
          <a:xfrm flipV="1">
            <a:off x="7864698" y="2279560"/>
            <a:ext cx="1339404" cy="703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15B6F3-87B0-42EF-A1BD-AAC7684158A9}"/>
              </a:ext>
            </a:extLst>
          </p:cNvPr>
          <p:cNvCxnSpPr>
            <a:cxnSpLocks/>
          </p:cNvCxnSpPr>
          <p:nvPr/>
        </p:nvCxnSpPr>
        <p:spPr>
          <a:xfrm flipH="1">
            <a:off x="3296992" y="3116688"/>
            <a:ext cx="2588653" cy="569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2D4FC7-4139-4C3B-8000-8FC065D504D0}"/>
              </a:ext>
            </a:extLst>
          </p:cNvPr>
          <p:cNvCxnSpPr>
            <a:cxnSpLocks/>
          </p:cNvCxnSpPr>
          <p:nvPr/>
        </p:nvCxnSpPr>
        <p:spPr>
          <a:xfrm flipH="1" flipV="1">
            <a:off x="3296992" y="2218554"/>
            <a:ext cx="2395470" cy="607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DFF38A3-DE2E-49C0-A70C-48F2C76528BD}"/>
              </a:ext>
            </a:extLst>
          </p:cNvPr>
          <p:cNvSpPr txBox="1"/>
          <p:nvPr/>
        </p:nvSpPr>
        <p:spPr>
          <a:xfrm>
            <a:off x="1305060" y="1875833"/>
            <a:ext cx="2172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On-Board Programmable LED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95F97D-C81D-4DBC-BCB8-6DCA8A6030DB}"/>
              </a:ext>
            </a:extLst>
          </p:cNvPr>
          <p:cNvSpPr txBox="1"/>
          <p:nvPr/>
        </p:nvSpPr>
        <p:spPr>
          <a:xfrm>
            <a:off x="1764405" y="3429000"/>
            <a:ext cx="1712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Communication LED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DB2905-CCA2-407E-B7FA-3CEC969134F6}"/>
              </a:ext>
            </a:extLst>
          </p:cNvPr>
          <p:cNvSpPr txBox="1"/>
          <p:nvPr/>
        </p:nvSpPr>
        <p:spPr>
          <a:xfrm>
            <a:off x="9181564" y="2094894"/>
            <a:ext cx="2172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Indication LED</a:t>
            </a:r>
          </a:p>
        </p:txBody>
      </p:sp>
    </p:spTree>
    <p:extLst>
      <p:ext uri="{BB962C8B-B14F-4D97-AF65-F5344CB8AC3E}">
        <p14:creationId xmlns:p14="http://schemas.microsoft.com/office/powerpoint/2010/main" val="183991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C3AF-080E-4E30-A3B1-291A0033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Extensive Layout</a:t>
            </a:r>
          </a:p>
        </p:txBody>
      </p:sp>
      <p:pic>
        <p:nvPicPr>
          <p:cNvPr id="4098" name="Picture 2" descr="Arduino Uno R3 - Robotech Shop">
            <a:extLst>
              <a:ext uri="{FF2B5EF4-FFF2-40B4-BE49-F238E27FC236}">
                <a16:creationId xmlns:a16="http://schemas.microsoft.com/office/drawing/2014/main" id="{F0EA7E33-4C59-4ED9-8C3A-E90763AC5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81603"/>
            <a:ext cx="48768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FB029F-F103-489B-A5DD-EF2667CD4B0F}"/>
              </a:ext>
            </a:extLst>
          </p:cNvPr>
          <p:cNvCxnSpPr>
            <a:cxnSpLocks/>
          </p:cNvCxnSpPr>
          <p:nvPr/>
        </p:nvCxnSpPr>
        <p:spPr>
          <a:xfrm flipH="1">
            <a:off x="2936383" y="3193961"/>
            <a:ext cx="2479183" cy="759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05D3962-8AFF-4E39-A47D-2045E4C5C959}"/>
              </a:ext>
            </a:extLst>
          </p:cNvPr>
          <p:cNvSpPr txBox="1"/>
          <p:nvPr/>
        </p:nvSpPr>
        <p:spPr>
          <a:xfrm>
            <a:off x="1427408" y="3953814"/>
            <a:ext cx="223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USB/Serial Chip</a:t>
            </a:r>
          </a:p>
        </p:txBody>
      </p:sp>
      <p:pic>
        <p:nvPicPr>
          <p:cNvPr id="5122" name="Picture 2" descr="Buy TTL FTDI Transmitter USB for 5V Dual Power Programmer Online">
            <a:extLst>
              <a:ext uri="{FF2B5EF4-FFF2-40B4-BE49-F238E27FC236}">
                <a16:creationId xmlns:a16="http://schemas.microsoft.com/office/drawing/2014/main" id="{3F34F5AA-F110-48F4-AE91-ED4F33E42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4" b="14213"/>
          <a:stretch/>
        </p:blipFill>
        <p:spPr bwMode="auto">
          <a:xfrm>
            <a:off x="1265349" y="4323146"/>
            <a:ext cx="1926465" cy="13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rystal oscillator - Wikipedia">
            <a:extLst>
              <a:ext uri="{FF2B5EF4-FFF2-40B4-BE49-F238E27FC236}">
                <a16:creationId xmlns:a16="http://schemas.microsoft.com/office/drawing/2014/main" id="{743A7A79-FD02-4785-BB30-6FDBE510B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89" y="5533601"/>
            <a:ext cx="1730464" cy="11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C221F3-EF45-47B4-8E3F-5AE5E72E1ADA}"/>
              </a:ext>
            </a:extLst>
          </p:cNvPr>
          <p:cNvCxnSpPr>
            <a:cxnSpLocks/>
          </p:cNvCxnSpPr>
          <p:nvPr/>
        </p:nvCxnSpPr>
        <p:spPr>
          <a:xfrm>
            <a:off x="5156111" y="3825025"/>
            <a:ext cx="259455" cy="2034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049EDB-87E1-4012-A1B8-EFC5984D00C1}"/>
              </a:ext>
            </a:extLst>
          </p:cNvPr>
          <p:cNvCxnSpPr>
            <a:cxnSpLocks/>
          </p:cNvCxnSpPr>
          <p:nvPr/>
        </p:nvCxnSpPr>
        <p:spPr>
          <a:xfrm flipH="1">
            <a:off x="5870888" y="3825025"/>
            <a:ext cx="877642" cy="20348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8CE976-1151-4A2F-973E-73956CE49FC4}"/>
              </a:ext>
            </a:extLst>
          </p:cNvPr>
          <p:cNvSpPr txBox="1"/>
          <p:nvPr/>
        </p:nvSpPr>
        <p:spPr>
          <a:xfrm>
            <a:off x="5975462" y="5816841"/>
            <a:ext cx="227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Crystal Oscillator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50933B-974D-4D08-8476-681C72948C98}"/>
              </a:ext>
            </a:extLst>
          </p:cNvPr>
          <p:cNvCxnSpPr>
            <a:cxnSpLocks/>
          </p:cNvCxnSpPr>
          <p:nvPr/>
        </p:nvCxnSpPr>
        <p:spPr>
          <a:xfrm flipH="1" flipV="1">
            <a:off x="3261171" y="2206604"/>
            <a:ext cx="1829605" cy="2029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52A5183-9632-47CE-93CD-E2C8D994C8A6}"/>
              </a:ext>
            </a:extLst>
          </p:cNvPr>
          <p:cNvCxnSpPr>
            <a:cxnSpLocks/>
          </p:cNvCxnSpPr>
          <p:nvPr/>
        </p:nvCxnSpPr>
        <p:spPr>
          <a:xfrm>
            <a:off x="8257505" y="3573887"/>
            <a:ext cx="1170903" cy="379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77737CD-9253-469E-8380-937C8B65A569}"/>
              </a:ext>
            </a:extLst>
          </p:cNvPr>
          <p:cNvSpPr txBox="1"/>
          <p:nvPr/>
        </p:nvSpPr>
        <p:spPr>
          <a:xfrm>
            <a:off x="624625" y="1883438"/>
            <a:ext cx="26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ICSP Programming Header for USB/Serial Chip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E6BCF4-1384-426F-8B27-0FA24ADE1DDF}"/>
              </a:ext>
            </a:extLst>
          </p:cNvPr>
          <p:cNvSpPr txBox="1"/>
          <p:nvPr/>
        </p:nvSpPr>
        <p:spPr>
          <a:xfrm>
            <a:off x="9384203" y="3630648"/>
            <a:ext cx="263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ICSP Programming Header for Atmega328/p</a:t>
            </a:r>
          </a:p>
        </p:txBody>
      </p:sp>
    </p:spTree>
    <p:extLst>
      <p:ext uri="{BB962C8B-B14F-4D97-AF65-F5344CB8AC3E}">
        <p14:creationId xmlns:p14="http://schemas.microsoft.com/office/powerpoint/2010/main" val="427884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C3AF-080E-4E30-A3B1-291A0033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Extensive Layout</a:t>
            </a:r>
          </a:p>
        </p:txBody>
      </p:sp>
      <p:pic>
        <p:nvPicPr>
          <p:cNvPr id="4098" name="Picture 2" descr="Arduino Uno R3 - Robotech Shop">
            <a:extLst>
              <a:ext uri="{FF2B5EF4-FFF2-40B4-BE49-F238E27FC236}">
                <a16:creationId xmlns:a16="http://schemas.microsoft.com/office/drawing/2014/main" id="{F0EA7E33-4C59-4ED9-8C3A-E90763AC5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81603"/>
            <a:ext cx="48768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262BC9-89CD-4B02-81A2-E3AC2FE2DB69}"/>
              </a:ext>
            </a:extLst>
          </p:cNvPr>
          <p:cNvCxnSpPr>
            <a:cxnSpLocks/>
          </p:cNvCxnSpPr>
          <p:nvPr/>
        </p:nvCxnSpPr>
        <p:spPr>
          <a:xfrm flipH="1">
            <a:off x="3103808" y="4610133"/>
            <a:ext cx="500131" cy="258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A128C3C-AF7E-43B5-88BE-3FE9576FEE54}"/>
              </a:ext>
            </a:extLst>
          </p:cNvPr>
          <p:cNvSpPr/>
          <p:nvPr/>
        </p:nvSpPr>
        <p:spPr>
          <a:xfrm>
            <a:off x="3554569" y="3476290"/>
            <a:ext cx="2446986" cy="2267687"/>
          </a:xfrm>
          <a:custGeom>
            <a:avLst/>
            <a:gdLst>
              <a:gd name="connsiteX0" fmla="*/ 231820 w 2446986"/>
              <a:gd name="connsiteY0" fmla="*/ 1006 h 2267687"/>
              <a:gd name="connsiteX1" fmla="*/ 425003 w 2446986"/>
              <a:gd name="connsiteY1" fmla="*/ 13885 h 2267687"/>
              <a:gd name="connsiteX2" fmla="*/ 476518 w 2446986"/>
              <a:gd name="connsiteY2" fmla="*/ 26764 h 2267687"/>
              <a:gd name="connsiteX3" fmla="*/ 914400 w 2446986"/>
              <a:gd name="connsiteY3" fmla="*/ 13885 h 2267687"/>
              <a:gd name="connsiteX4" fmla="*/ 1223493 w 2446986"/>
              <a:gd name="connsiteY4" fmla="*/ 13885 h 2267687"/>
              <a:gd name="connsiteX5" fmla="*/ 1262130 w 2446986"/>
              <a:gd name="connsiteY5" fmla="*/ 26764 h 2267687"/>
              <a:gd name="connsiteX6" fmla="*/ 1275008 w 2446986"/>
              <a:gd name="connsiteY6" fmla="*/ 348735 h 2267687"/>
              <a:gd name="connsiteX7" fmla="*/ 1313645 w 2446986"/>
              <a:gd name="connsiteY7" fmla="*/ 426009 h 2267687"/>
              <a:gd name="connsiteX8" fmla="*/ 1352282 w 2446986"/>
              <a:gd name="connsiteY8" fmla="*/ 451766 h 2267687"/>
              <a:gd name="connsiteX9" fmla="*/ 1867437 w 2446986"/>
              <a:gd name="connsiteY9" fmla="*/ 464645 h 2267687"/>
              <a:gd name="connsiteX10" fmla="*/ 2009104 w 2446986"/>
              <a:gd name="connsiteY10" fmla="*/ 477524 h 2267687"/>
              <a:gd name="connsiteX11" fmla="*/ 2086377 w 2446986"/>
              <a:gd name="connsiteY11" fmla="*/ 503282 h 2267687"/>
              <a:gd name="connsiteX12" fmla="*/ 2150772 w 2446986"/>
              <a:gd name="connsiteY12" fmla="*/ 580555 h 2267687"/>
              <a:gd name="connsiteX13" fmla="*/ 2176530 w 2446986"/>
              <a:gd name="connsiteY13" fmla="*/ 619192 h 2267687"/>
              <a:gd name="connsiteX14" fmla="*/ 2189408 w 2446986"/>
              <a:gd name="connsiteY14" fmla="*/ 657828 h 2267687"/>
              <a:gd name="connsiteX15" fmla="*/ 2215166 w 2446986"/>
              <a:gd name="connsiteY15" fmla="*/ 696465 h 2267687"/>
              <a:gd name="connsiteX16" fmla="*/ 2240924 w 2446986"/>
              <a:gd name="connsiteY16" fmla="*/ 773738 h 2267687"/>
              <a:gd name="connsiteX17" fmla="*/ 2253803 w 2446986"/>
              <a:gd name="connsiteY17" fmla="*/ 812375 h 2267687"/>
              <a:gd name="connsiteX18" fmla="*/ 2266682 w 2446986"/>
              <a:gd name="connsiteY18" fmla="*/ 851011 h 2267687"/>
              <a:gd name="connsiteX19" fmla="*/ 2305318 w 2446986"/>
              <a:gd name="connsiteY19" fmla="*/ 1031316 h 2267687"/>
              <a:gd name="connsiteX20" fmla="*/ 2331076 w 2446986"/>
              <a:gd name="connsiteY20" fmla="*/ 1069952 h 2267687"/>
              <a:gd name="connsiteX21" fmla="*/ 2369713 w 2446986"/>
              <a:gd name="connsiteY21" fmla="*/ 1185862 h 2267687"/>
              <a:gd name="connsiteX22" fmla="*/ 2382592 w 2446986"/>
              <a:gd name="connsiteY22" fmla="*/ 1224499 h 2267687"/>
              <a:gd name="connsiteX23" fmla="*/ 2408349 w 2446986"/>
              <a:gd name="connsiteY23" fmla="*/ 1263135 h 2267687"/>
              <a:gd name="connsiteX24" fmla="*/ 2434107 w 2446986"/>
              <a:gd name="connsiteY24" fmla="*/ 1340409 h 2267687"/>
              <a:gd name="connsiteX25" fmla="*/ 2446986 w 2446986"/>
              <a:gd name="connsiteY25" fmla="*/ 1379045 h 2267687"/>
              <a:gd name="connsiteX26" fmla="*/ 2434107 w 2446986"/>
              <a:gd name="connsiteY26" fmla="*/ 1610865 h 2267687"/>
              <a:gd name="connsiteX27" fmla="*/ 2408349 w 2446986"/>
              <a:gd name="connsiteY27" fmla="*/ 1649502 h 2267687"/>
              <a:gd name="connsiteX28" fmla="*/ 2369713 w 2446986"/>
              <a:gd name="connsiteY28" fmla="*/ 1662380 h 2267687"/>
              <a:gd name="connsiteX29" fmla="*/ 2279561 w 2446986"/>
              <a:gd name="connsiteY29" fmla="*/ 1713896 h 2267687"/>
              <a:gd name="connsiteX30" fmla="*/ 2202287 w 2446986"/>
              <a:gd name="connsiteY30" fmla="*/ 1765411 h 2267687"/>
              <a:gd name="connsiteX31" fmla="*/ 2176530 w 2446986"/>
              <a:gd name="connsiteY31" fmla="*/ 1804048 h 2267687"/>
              <a:gd name="connsiteX32" fmla="*/ 2163651 w 2446986"/>
              <a:gd name="connsiteY32" fmla="*/ 1894200 h 2267687"/>
              <a:gd name="connsiteX33" fmla="*/ 2150772 w 2446986"/>
              <a:gd name="connsiteY33" fmla="*/ 1997231 h 2267687"/>
              <a:gd name="connsiteX34" fmla="*/ 2060620 w 2446986"/>
              <a:gd name="connsiteY34" fmla="*/ 2113141 h 2267687"/>
              <a:gd name="connsiteX35" fmla="*/ 2034862 w 2446986"/>
              <a:gd name="connsiteY35" fmla="*/ 2151778 h 2267687"/>
              <a:gd name="connsiteX36" fmla="*/ 1957589 w 2446986"/>
              <a:gd name="connsiteY36" fmla="*/ 2177535 h 2267687"/>
              <a:gd name="connsiteX37" fmla="*/ 1918952 w 2446986"/>
              <a:gd name="connsiteY37" fmla="*/ 2190414 h 2267687"/>
              <a:gd name="connsiteX38" fmla="*/ 1841679 w 2446986"/>
              <a:gd name="connsiteY38" fmla="*/ 2216172 h 2267687"/>
              <a:gd name="connsiteX39" fmla="*/ 1777285 w 2446986"/>
              <a:gd name="connsiteY39" fmla="*/ 2229051 h 2267687"/>
              <a:gd name="connsiteX40" fmla="*/ 1738648 w 2446986"/>
              <a:gd name="connsiteY40" fmla="*/ 2241930 h 2267687"/>
              <a:gd name="connsiteX41" fmla="*/ 1545465 w 2446986"/>
              <a:gd name="connsiteY41" fmla="*/ 2267687 h 2267687"/>
              <a:gd name="connsiteX42" fmla="*/ 1120462 w 2446986"/>
              <a:gd name="connsiteY42" fmla="*/ 2241930 h 2267687"/>
              <a:gd name="connsiteX43" fmla="*/ 1081825 w 2446986"/>
              <a:gd name="connsiteY43" fmla="*/ 2229051 h 2267687"/>
              <a:gd name="connsiteX44" fmla="*/ 746975 w 2446986"/>
              <a:gd name="connsiteY44" fmla="*/ 2216172 h 2267687"/>
              <a:gd name="connsiteX45" fmla="*/ 669701 w 2446986"/>
              <a:gd name="connsiteY45" fmla="*/ 2190414 h 2267687"/>
              <a:gd name="connsiteX46" fmla="*/ 631065 w 2446986"/>
              <a:gd name="connsiteY46" fmla="*/ 2177535 h 2267687"/>
              <a:gd name="connsiteX47" fmla="*/ 553792 w 2446986"/>
              <a:gd name="connsiteY47" fmla="*/ 2138899 h 2267687"/>
              <a:gd name="connsiteX48" fmla="*/ 489397 w 2446986"/>
              <a:gd name="connsiteY48" fmla="*/ 2074504 h 2267687"/>
              <a:gd name="connsiteX49" fmla="*/ 463639 w 2446986"/>
              <a:gd name="connsiteY49" fmla="*/ 2035868 h 2267687"/>
              <a:gd name="connsiteX50" fmla="*/ 386366 w 2446986"/>
              <a:gd name="connsiteY50" fmla="*/ 1984352 h 2267687"/>
              <a:gd name="connsiteX51" fmla="*/ 347730 w 2446986"/>
              <a:gd name="connsiteY51" fmla="*/ 1907079 h 2267687"/>
              <a:gd name="connsiteX52" fmla="*/ 309093 w 2446986"/>
              <a:gd name="connsiteY52" fmla="*/ 1881321 h 2267687"/>
              <a:gd name="connsiteX53" fmla="*/ 244699 w 2446986"/>
              <a:gd name="connsiteY53" fmla="*/ 1804048 h 2267687"/>
              <a:gd name="connsiteX54" fmla="*/ 180304 w 2446986"/>
              <a:gd name="connsiteY54" fmla="*/ 1739654 h 2267687"/>
              <a:gd name="connsiteX55" fmla="*/ 115910 w 2446986"/>
              <a:gd name="connsiteY55" fmla="*/ 1675259 h 2267687"/>
              <a:gd name="connsiteX56" fmla="*/ 64394 w 2446986"/>
              <a:gd name="connsiteY56" fmla="*/ 1585107 h 2267687"/>
              <a:gd name="connsiteX57" fmla="*/ 38637 w 2446986"/>
              <a:gd name="connsiteY57" fmla="*/ 954042 h 2267687"/>
              <a:gd name="connsiteX58" fmla="*/ 25758 w 2446986"/>
              <a:gd name="connsiteY58" fmla="*/ 799496 h 2267687"/>
              <a:gd name="connsiteX59" fmla="*/ 12879 w 2446986"/>
              <a:gd name="connsiteY59" fmla="*/ 760859 h 2267687"/>
              <a:gd name="connsiteX60" fmla="*/ 0 w 2446986"/>
              <a:gd name="connsiteY60" fmla="*/ 696465 h 2267687"/>
              <a:gd name="connsiteX61" fmla="*/ 12879 w 2446986"/>
              <a:gd name="connsiteY61" fmla="*/ 503282 h 2267687"/>
              <a:gd name="connsiteX62" fmla="*/ 25758 w 2446986"/>
              <a:gd name="connsiteY62" fmla="*/ 464645 h 2267687"/>
              <a:gd name="connsiteX63" fmla="*/ 38637 w 2446986"/>
              <a:gd name="connsiteY63" fmla="*/ 413130 h 2267687"/>
              <a:gd name="connsiteX64" fmla="*/ 64394 w 2446986"/>
              <a:gd name="connsiteY64" fmla="*/ 335856 h 2267687"/>
              <a:gd name="connsiteX65" fmla="*/ 115910 w 2446986"/>
              <a:gd name="connsiteY65" fmla="*/ 155552 h 2267687"/>
              <a:gd name="connsiteX66" fmla="*/ 141668 w 2446986"/>
              <a:gd name="connsiteY66" fmla="*/ 78279 h 2267687"/>
              <a:gd name="connsiteX67" fmla="*/ 154546 w 2446986"/>
              <a:gd name="connsiteY67" fmla="*/ 39642 h 2267687"/>
              <a:gd name="connsiteX68" fmla="*/ 231820 w 2446986"/>
              <a:gd name="connsiteY68" fmla="*/ 1006 h 226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446986" h="2267687">
                <a:moveTo>
                  <a:pt x="231820" y="1006"/>
                </a:moveTo>
                <a:cubicBezTo>
                  <a:pt x="276896" y="-3287"/>
                  <a:pt x="360820" y="7129"/>
                  <a:pt x="425003" y="13885"/>
                </a:cubicBezTo>
                <a:cubicBezTo>
                  <a:pt x="442606" y="15738"/>
                  <a:pt x="458818" y="26764"/>
                  <a:pt x="476518" y="26764"/>
                </a:cubicBezTo>
                <a:cubicBezTo>
                  <a:pt x="622542" y="26764"/>
                  <a:pt x="768439" y="18178"/>
                  <a:pt x="914400" y="13885"/>
                </a:cubicBezTo>
                <a:cubicBezTo>
                  <a:pt x="1071311" y="-380"/>
                  <a:pt x="1056598" y="-6977"/>
                  <a:pt x="1223493" y="13885"/>
                </a:cubicBezTo>
                <a:cubicBezTo>
                  <a:pt x="1236964" y="15569"/>
                  <a:pt x="1249251" y="22471"/>
                  <a:pt x="1262130" y="26764"/>
                </a:cubicBezTo>
                <a:cubicBezTo>
                  <a:pt x="1266423" y="134088"/>
                  <a:pt x="1267356" y="241598"/>
                  <a:pt x="1275008" y="348735"/>
                </a:cubicBezTo>
                <a:cubicBezTo>
                  <a:pt x="1276619" y="371296"/>
                  <a:pt x="1298784" y="411149"/>
                  <a:pt x="1313645" y="426009"/>
                </a:cubicBezTo>
                <a:cubicBezTo>
                  <a:pt x="1324590" y="436954"/>
                  <a:pt x="1336841" y="450689"/>
                  <a:pt x="1352282" y="451766"/>
                </a:cubicBezTo>
                <a:cubicBezTo>
                  <a:pt x="1523637" y="463721"/>
                  <a:pt x="1695719" y="460352"/>
                  <a:pt x="1867437" y="464645"/>
                </a:cubicBezTo>
                <a:cubicBezTo>
                  <a:pt x="1914659" y="468938"/>
                  <a:pt x="1962408" y="469283"/>
                  <a:pt x="2009104" y="477524"/>
                </a:cubicBezTo>
                <a:cubicBezTo>
                  <a:pt x="2035842" y="482243"/>
                  <a:pt x="2086377" y="503282"/>
                  <a:pt x="2086377" y="503282"/>
                </a:cubicBezTo>
                <a:cubicBezTo>
                  <a:pt x="2150332" y="599213"/>
                  <a:pt x="2068131" y="481386"/>
                  <a:pt x="2150772" y="580555"/>
                </a:cubicBezTo>
                <a:cubicBezTo>
                  <a:pt x="2160681" y="592446"/>
                  <a:pt x="2167944" y="606313"/>
                  <a:pt x="2176530" y="619192"/>
                </a:cubicBezTo>
                <a:cubicBezTo>
                  <a:pt x="2180823" y="632071"/>
                  <a:pt x="2183337" y="645686"/>
                  <a:pt x="2189408" y="657828"/>
                </a:cubicBezTo>
                <a:cubicBezTo>
                  <a:pt x="2196330" y="671673"/>
                  <a:pt x="2208879" y="682320"/>
                  <a:pt x="2215166" y="696465"/>
                </a:cubicBezTo>
                <a:cubicBezTo>
                  <a:pt x="2226193" y="721276"/>
                  <a:pt x="2232338" y="747980"/>
                  <a:pt x="2240924" y="773738"/>
                </a:cubicBezTo>
                <a:lnTo>
                  <a:pt x="2253803" y="812375"/>
                </a:lnTo>
                <a:lnTo>
                  <a:pt x="2266682" y="851011"/>
                </a:lnTo>
                <a:cubicBezTo>
                  <a:pt x="2272131" y="894602"/>
                  <a:pt x="2277087" y="988971"/>
                  <a:pt x="2305318" y="1031316"/>
                </a:cubicBezTo>
                <a:lnTo>
                  <a:pt x="2331076" y="1069952"/>
                </a:lnTo>
                <a:lnTo>
                  <a:pt x="2369713" y="1185862"/>
                </a:lnTo>
                <a:cubicBezTo>
                  <a:pt x="2374006" y="1198741"/>
                  <a:pt x="2375062" y="1213203"/>
                  <a:pt x="2382592" y="1224499"/>
                </a:cubicBezTo>
                <a:cubicBezTo>
                  <a:pt x="2391178" y="1237378"/>
                  <a:pt x="2402063" y="1248991"/>
                  <a:pt x="2408349" y="1263135"/>
                </a:cubicBezTo>
                <a:cubicBezTo>
                  <a:pt x="2419376" y="1287946"/>
                  <a:pt x="2425521" y="1314651"/>
                  <a:pt x="2434107" y="1340409"/>
                </a:cubicBezTo>
                <a:lnTo>
                  <a:pt x="2446986" y="1379045"/>
                </a:lnTo>
                <a:cubicBezTo>
                  <a:pt x="2442693" y="1456318"/>
                  <a:pt x="2445052" y="1534250"/>
                  <a:pt x="2434107" y="1610865"/>
                </a:cubicBezTo>
                <a:cubicBezTo>
                  <a:pt x="2431918" y="1626188"/>
                  <a:pt x="2420436" y="1639833"/>
                  <a:pt x="2408349" y="1649502"/>
                </a:cubicBezTo>
                <a:cubicBezTo>
                  <a:pt x="2397749" y="1657982"/>
                  <a:pt x="2382592" y="1658087"/>
                  <a:pt x="2369713" y="1662380"/>
                </a:cubicBezTo>
                <a:cubicBezTo>
                  <a:pt x="2200729" y="1789118"/>
                  <a:pt x="2405983" y="1643662"/>
                  <a:pt x="2279561" y="1713896"/>
                </a:cubicBezTo>
                <a:cubicBezTo>
                  <a:pt x="2252500" y="1728930"/>
                  <a:pt x="2202287" y="1765411"/>
                  <a:pt x="2202287" y="1765411"/>
                </a:cubicBezTo>
                <a:cubicBezTo>
                  <a:pt x="2193701" y="1778290"/>
                  <a:pt x="2180978" y="1789222"/>
                  <a:pt x="2176530" y="1804048"/>
                </a:cubicBezTo>
                <a:cubicBezTo>
                  <a:pt x="2167807" y="1833124"/>
                  <a:pt x="2167663" y="1864111"/>
                  <a:pt x="2163651" y="1894200"/>
                </a:cubicBezTo>
                <a:cubicBezTo>
                  <a:pt x="2159077" y="1928507"/>
                  <a:pt x="2162413" y="1964636"/>
                  <a:pt x="2150772" y="1997231"/>
                </a:cubicBezTo>
                <a:cubicBezTo>
                  <a:pt x="2126360" y="2065583"/>
                  <a:pt x="2099255" y="2066779"/>
                  <a:pt x="2060620" y="2113141"/>
                </a:cubicBezTo>
                <a:cubicBezTo>
                  <a:pt x="2050711" y="2125032"/>
                  <a:pt x="2047988" y="2143574"/>
                  <a:pt x="2034862" y="2151778"/>
                </a:cubicBezTo>
                <a:cubicBezTo>
                  <a:pt x="2011838" y="2166168"/>
                  <a:pt x="1983347" y="2168949"/>
                  <a:pt x="1957589" y="2177535"/>
                </a:cubicBezTo>
                <a:lnTo>
                  <a:pt x="1918952" y="2190414"/>
                </a:lnTo>
                <a:cubicBezTo>
                  <a:pt x="1918948" y="2190415"/>
                  <a:pt x="1841682" y="2216171"/>
                  <a:pt x="1841679" y="2216172"/>
                </a:cubicBezTo>
                <a:cubicBezTo>
                  <a:pt x="1820214" y="2220465"/>
                  <a:pt x="1798521" y="2223742"/>
                  <a:pt x="1777285" y="2229051"/>
                </a:cubicBezTo>
                <a:cubicBezTo>
                  <a:pt x="1764115" y="2232344"/>
                  <a:pt x="1751900" y="2238985"/>
                  <a:pt x="1738648" y="2241930"/>
                </a:cubicBezTo>
                <a:cubicBezTo>
                  <a:pt x="1680834" y="2254778"/>
                  <a:pt x="1601275" y="2261486"/>
                  <a:pt x="1545465" y="2267687"/>
                </a:cubicBezTo>
                <a:cubicBezTo>
                  <a:pt x="1472364" y="2264206"/>
                  <a:pt x="1222339" y="2255514"/>
                  <a:pt x="1120462" y="2241930"/>
                </a:cubicBezTo>
                <a:cubicBezTo>
                  <a:pt x="1107005" y="2240136"/>
                  <a:pt x="1095368" y="2229985"/>
                  <a:pt x="1081825" y="2229051"/>
                </a:cubicBezTo>
                <a:cubicBezTo>
                  <a:pt x="970391" y="2221366"/>
                  <a:pt x="858592" y="2220465"/>
                  <a:pt x="746975" y="2216172"/>
                </a:cubicBezTo>
                <a:lnTo>
                  <a:pt x="669701" y="2190414"/>
                </a:lnTo>
                <a:cubicBezTo>
                  <a:pt x="656822" y="2186121"/>
                  <a:pt x="642361" y="2185065"/>
                  <a:pt x="631065" y="2177535"/>
                </a:cubicBezTo>
                <a:cubicBezTo>
                  <a:pt x="581132" y="2144248"/>
                  <a:pt x="607112" y="2156673"/>
                  <a:pt x="553792" y="2138899"/>
                </a:cubicBezTo>
                <a:cubicBezTo>
                  <a:pt x="485107" y="2035871"/>
                  <a:pt x="575254" y="2160360"/>
                  <a:pt x="489397" y="2074504"/>
                </a:cubicBezTo>
                <a:cubicBezTo>
                  <a:pt x="478452" y="2063559"/>
                  <a:pt x="475288" y="2046061"/>
                  <a:pt x="463639" y="2035868"/>
                </a:cubicBezTo>
                <a:cubicBezTo>
                  <a:pt x="440341" y="2015483"/>
                  <a:pt x="386366" y="1984352"/>
                  <a:pt x="386366" y="1984352"/>
                </a:cubicBezTo>
                <a:cubicBezTo>
                  <a:pt x="375892" y="1952930"/>
                  <a:pt x="372694" y="1932044"/>
                  <a:pt x="347730" y="1907079"/>
                </a:cubicBezTo>
                <a:cubicBezTo>
                  <a:pt x="336785" y="1896134"/>
                  <a:pt x="321972" y="1889907"/>
                  <a:pt x="309093" y="1881321"/>
                </a:cubicBezTo>
                <a:cubicBezTo>
                  <a:pt x="245137" y="1785390"/>
                  <a:pt x="327339" y="1903217"/>
                  <a:pt x="244699" y="1804048"/>
                </a:cubicBezTo>
                <a:cubicBezTo>
                  <a:pt x="191039" y="1739656"/>
                  <a:pt x="251136" y="1786873"/>
                  <a:pt x="180304" y="1739654"/>
                </a:cubicBezTo>
                <a:cubicBezTo>
                  <a:pt x="111618" y="1636625"/>
                  <a:pt x="201766" y="1761115"/>
                  <a:pt x="115910" y="1675259"/>
                </a:cubicBezTo>
                <a:cubicBezTo>
                  <a:pt x="97705" y="1657054"/>
                  <a:pt x="74496" y="1605312"/>
                  <a:pt x="64394" y="1585107"/>
                </a:cubicBezTo>
                <a:cubicBezTo>
                  <a:pt x="3834" y="1342854"/>
                  <a:pt x="60848" y="1587044"/>
                  <a:pt x="38637" y="954042"/>
                </a:cubicBezTo>
                <a:cubicBezTo>
                  <a:pt x="36824" y="902380"/>
                  <a:pt x="32590" y="850736"/>
                  <a:pt x="25758" y="799496"/>
                </a:cubicBezTo>
                <a:cubicBezTo>
                  <a:pt x="23964" y="786039"/>
                  <a:pt x="16172" y="774029"/>
                  <a:pt x="12879" y="760859"/>
                </a:cubicBezTo>
                <a:cubicBezTo>
                  <a:pt x="7570" y="739623"/>
                  <a:pt x="4293" y="717930"/>
                  <a:pt x="0" y="696465"/>
                </a:cubicBezTo>
                <a:cubicBezTo>
                  <a:pt x="4293" y="632071"/>
                  <a:pt x="5752" y="567425"/>
                  <a:pt x="12879" y="503282"/>
                </a:cubicBezTo>
                <a:cubicBezTo>
                  <a:pt x="14378" y="489789"/>
                  <a:pt x="22028" y="477698"/>
                  <a:pt x="25758" y="464645"/>
                </a:cubicBezTo>
                <a:cubicBezTo>
                  <a:pt x="30621" y="447626"/>
                  <a:pt x="33551" y="430084"/>
                  <a:pt x="38637" y="413130"/>
                </a:cubicBezTo>
                <a:cubicBezTo>
                  <a:pt x="46439" y="387124"/>
                  <a:pt x="57809" y="362197"/>
                  <a:pt x="64394" y="335856"/>
                </a:cubicBezTo>
                <a:cubicBezTo>
                  <a:pt x="96737" y="206487"/>
                  <a:pt x="78958" y="266407"/>
                  <a:pt x="115910" y="155552"/>
                </a:cubicBezTo>
                <a:lnTo>
                  <a:pt x="141668" y="78279"/>
                </a:lnTo>
                <a:cubicBezTo>
                  <a:pt x="145961" y="65400"/>
                  <a:pt x="141667" y="43935"/>
                  <a:pt x="154546" y="39642"/>
                </a:cubicBezTo>
                <a:cubicBezTo>
                  <a:pt x="205401" y="22692"/>
                  <a:pt x="186744" y="5299"/>
                  <a:pt x="231820" y="1006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33CCF-F40C-4872-AA67-B90DB41BC0B9}"/>
              </a:ext>
            </a:extLst>
          </p:cNvPr>
          <p:cNvSpPr txBox="1"/>
          <p:nvPr/>
        </p:nvSpPr>
        <p:spPr>
          <a:xfrm>
            <a:off x="1762260" y="4610133"/>
            <a:ext cx="1725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Management Circuitry</a:t>
            </a:r>
          </a:p>
        </p:txBody>
      </p:sp>
    </p:spTree>
    <p:extLst>
      <p:ext uri="{BB962C8B-B14F-4D97-AF65-F5344CB8AC3E}">
        <p14:creationId xmlns:p14="http://schemas.microsoft.com/office/powerpoint/2010/main" val="114267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7E7CF-DAB5-4399-96EF-DEA1D93B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 Reverse Layout</a:t>
            </a:r>
          </a:p>
        </p:txBody>
      </p:sp>
      <p:pic>
        <p:nvPicPr>
          <p:cNvPr id="8194" name="Picture 2" descr="Arduino UNO R3 Back - Source: Arduino.cc | Simply Smarter Circuitry Blog">
            <a:extLst>
              <a:ext uri="{FF2B5EF4-FFF2-40B4-BE49-F238E27FC236}">
                <a16:creationId xmlns:a16="http://schemas.microsoft.com/office/drawing/2014/main" id="{0F60B46A-E1B2-42B3-9A89-C37CBD0F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895" y="1384479"/>
            <a:ext cx="6581105" cy="493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18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0A7B-1EA7-4FE4-8B5E-8505E016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Electrical Components</a:t>
            </a:r>
          </a:p>
        </p:txBody>
      </p:sp>
      <p:pic>
        <p:nvPicPr>
          <p:cNvPr id="6" name="Picture 2" descr="Arduino Uno R3 - Robotech Shop">
            <a:extLst>
              <a:ext uri="{FF2B5EF4-FFF2-40B4-BE49-F238E27FC236}">
                <a16:creationId xmlns:a16="http://schemas.microsoft.com/office/drawing/2014/main" id="{CBB832C3-8EBC-4D59-A25D-F4EF75D4F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74031"/>
            <a:ext cx="48768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3107E-3A99-4E58-82EE-9047ACB3BCE9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2516267" y="4828032"/>
            <a:ext cx="2718998" cy="687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Farad - Energy Education">
            <a:extLst>
              <a:ext uri="{FF2B5EF4-FFF2-40B4-BE49-F238E27FC236}">
                <a16:creationId xmlns:a16="http://schemas.microsoft.com/office/drawing/2014/main" id="{E3334C6B-4C28-4755-BD62-2619E6E07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5" y="3818977"/>
            <a:ext cx="1366679" cy="192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E2FEC5-DA36-4E41-91A0-4E718918F3D8}"/>
              </a:ext>
            </a:extLst>
          </p:cNvPr>
          <p:cNvSpPr txBox="1"/>
          <p:nvPr/>
        </p:nvSpPr>
        <p:spPr>
          <a:xfrm>
            <a:off x="1722662" y="4458700"/>
            <a:ext cx="158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Capacitor</a:t>
            </a:r>
          </a:p>
        </p:txBody>
      </p:sp>
      <p:pic>
        <p:nvPicPr>
          <p:cNvPr id="6150" name="Picture 6" descr="What is the symbol on the supply voltage that looks like a shaded-in  capacitor? - Electrical Engineering Stack Exchange">
            <a:extLst>
              <a:ext uri="{FF2B5EF4-FFF2-40B4-BE49-F238E27FC236}">
                <a16:creationId xmlns:a16="http://schemas.microsoft.com/office/drawing/2014/main" id="{23B0DA9C-5080-4C47-AB84-B42E0B911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r="57373" b="42978"/>
          <a:stretch/>
        </p:blipFill>
        <p:spPr bwMode="auto">
          <a:xfrm>
            <a:off x="1737789" y="4939079"/>
            <a:ext cx="562030" cy="8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at is the symbol on the supply voltage that looks like a shaded-in  capacitor? - Electrical Engineering Stack Exchange">
            <a:extLst>
              <a:ext uri="{FF2B5EF4-FFF2-40B4-BE49-F238E27FC236}">
                <a16:creationId xmlns:a16="http://schemas.microsoft.com/office/drawing/2014/main" id="{3DE83FE3-4E6E-43B3-B644-3722C193B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r="80892" b="37785"/>
          <a:stretch/>
        </p:blipFill>
        <p:spPr bwMode="auto">
          <a:xfrm>
            <a:off x="2248585" y="5068042"/>
            <a:ext cx="356609" cy="79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F7006A-BE6D-4D86-AAB6-B3A2044DBD22}"/>
              </a:ext>
            </a:extLst>
          </p:cNvPr>
          <p:cNvCxnSpPr>
            <a:cxnSpLocks/>
          </p:cNvCxnSpPr>
          <p:nvPr/>
        </p:nvCxnSpPr>
        <p:spPr>
          <a:xfrm flipV="1">
            <a:off x="8049297" y="3181082"/>
            <a:ext cx="1056066" cy="453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4" name="Picture 10" descr="3D Led Models | TurboSquid">
            <a:extLst>
              <a:ext uri="{FF2B5EF4-FFF2-40B4-BE49-F238E27FC236}">
                <a16:creationId xmlns:a16="http://schemas.microsoft.com/office/drawing/2014/main" id="{991AEA3D-78FE-4698-9DAB-E1CDE51E4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7" r="37981"/>
          <a:stretch/>
        </p:blipFill>
        <p:spPr bwMode="auto">
          <a:xfrm>
            <a:off x="9217387" y="2326644"/>
            <a:ext cx="458346" cy="17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BA65BF-8FB8-409D-9598-BBB9580A1D90}"/>
              </a:ext>
            </a:extLst>
          </p:cNvPr>
          <p:cNvSpPr txBox="1"/>
          <p:nvPr/>
        </p:nvSpPr>
        <p:spPr>
          <a:xfrm>
            <a:off x="9787757" y="2326644"/>
            <a:ext cx="1275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</a:t>
            </a:r>
            <a:r>
              <a:rPr lang="en-US" dirty="0"/>
              <a:t>ight </a:t>
            </a:r>
            <a:r>
              <a:rPr lang="en-US" b="1" dirty="0"/>
              <a:t>E</a:t>
            </a:r>
            <a:r>
              <a:rPr lang="en-US" dirty="0"/>
              <a:t>mitting </a:t>
            </a:r>
            <a:r>
              <a:rPr lang="en-US" b="1" dirty="0"/>
              <a:t>D</a:t>
            </a:r>
            <a:r>
              <a:rPr lang="en-US" dirty="0"/>
              <a:t>iode</a:t>
            </a:r>
            <a:endParaRPr lang="en-US" b="1" dirty="0"/>
          </a:p>
        </p:txBody>
      </p:sp>
      <p:pic>
        <p:nvPicPr>
          <p:cNvPr id="6156" name="Picture 12" descr="4.8mm Straw Hat LED Specifications Easy To Understand">
            <a:extLst>
              <a:ext uri="{FF2B5EF4-FFF2-40B4-BE49-F238E27FC236}">
                <a16:creationId xmlns:a16="http://schemas.microsoft.com/office/drawing/2014/main" id="{55CBA43E-0BBB-4D6A-89C5-82D1086F7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352" b="55975" l="5660" r="55346">
                        <a14:foregroundMark x1="9748" y1="35220" x2="9748" y2="35220"/>
                        <a14:foregroundMark x1="55346" y1="35220" x2="55346" y2="35220"/>
                        <a14:foregroundMark x1="34277" y1="21384" x2="34277" y2="21384"/>
                        <a14:foregroundMark x1="30189" y1="19497" x2="30189" y2="194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40712" b="39033"/>
          <a:stretch/>
        </p:blipFill>
        <p:spPr bwMode="auto">
          <a:xfrm>
            <a:off x="9675733" y="3294978"/>
            <a:ext cx="1275008" cy="52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172DB1-5092-43F3-9299-A05411EE359B}"/>
              </a:ext>
            </a:extLst>
          </p:cNvPr>
          <p:cNvCxnSpPr>
            <a:cxnSpLocks/>
          </p:cNvCxnSpPr>
          <p:nvPr/>
        </p:nvCxnSpPr>
        <p:spPr>
          <a:xfrm flipH="1" flipV="1">
            <a:off x="2820473" y="3249974"/>
            <a:ext cx="1670683" cy="9687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8" name="Picture 14" descr="Basic Electronics - Types of Transistors - Tutorialspoint">
            <a:extLst>
              <a:ext uri="{FF2B5EF4-FFF2-40B4-BE49-F238E27FC236}">
                <a16:creationId xmlns:a16="http://schemas.microsoft.com/office/drawing/2014/main" id="{6E518387-C380-4E55-910B-C16AC183E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25" b="56873"/>
          <a:stretch/>
        </p:blipFill>
        <p:spPr bwMode="auto">
          <a:xfrm>
            <a:off x="708103" y="1584836"/>
            <a:ext cx="1881903" cy="150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Basic Electronics - Types of Transistors - Tutorialspoint">
            <a:extLst>
              <a:ext uri="{FF2B5EF4-FFF2-40B4-BE49-F238E27FC236}">
                <a16:creationId xmlns:a16="http://schemas.microsoft.com/office/drawing/2014/main" id="{94447ECE-F158-43FC-BAF8-CD684E5DA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7" t="43081" r="34099"/>
          <a:stretch/>
        </p:blipFill>
        <p:spPr bwMode="auto">
          <a:xfrm>
            <a:off x="1854649" y="2818542"/>
            <a:ext cx="888399" cy="96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711173-3FA7-4D17-B64D-B97DA127058A}"/>
              </a:ext>
            </a:extLst>
          </p:cNvPr>
          <p:cNvSpPr txBox="1"/>
          <p:nvPr/>
        </p:nvSpPr>
        <p:spPr>
          <a:xfrm>
            <a:off x="2233459" y="1792769"/>
            <a:ext cx="140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Transistor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205BD4-1CEC-4D56-9E0A-6A1114885826}"/>
              </a:ext>
            </a:extLst>
          </p:cNvPr>
          <p:cNvCxnSpPr>
            <a:cxnSpLocks/>
          </p:cNvCxnSpPr>
          <p:nvPr/>
        </p:nvCxnSpPr>
        <p:spPr>
          <a:xfrm>
            <a:off x="5962918" y="3429000"/>
            <a:ext cx="3254469" cy="1399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62" name="Picture 18" descr="Resistor | 3D Warehouse">
            <a:extLst>
              <a:ext uri="{FF2B5EF4-FFF2-40B4-BE49-F238E27FC236}">
                <a16:creationId xmlns:a16="http://schemas.microsoft.com/office/drawing/2014/main" id="{C9D72761-57B5-486C-BEAE-355AB20DE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4" t="24022" r="39607" b="716"/>
          <a:stretch/>
        </p:blipFill>
        <p:spPr bwMode="auto">
          <a:xfrm>
            <a:off x="9217388" y="4608265"/>
            <a:ext cx="1127956" cy="13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3D ContentCentral - Free 3D CAD Models, 2D Drawings, and Supplier Catalogs">
            <a:extLst>
              <a:ext uri="{FF2B5EF4-FFF2-40B4-BE49-F238E27FC236}">
                <a16:creationId xmlns:a16="http://schemas.microsoft.com/office/drawing/2014/main" id="{28CD296E-0E4F-42B1-B1B6-02AABDEE7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149" y="4828032"/>
            <a:ext cx="1056067" cy="81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66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91B1-4517-408C-BD96-28D5E803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Arduino 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AF883C-86FB-46F6-AD4D-CDC067181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96" y="1476961"/>
            <a:ext cx="10419008" cy="47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6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07CF5-0B10-4431-8DBA-802DA75B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</a:t>
            </a:r>
            <a:r>
              <a:rPr lang="en-US"/>
              <a:t>Up Tinkercad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8B49F-61EB-47DE-A9CA-563F7762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33" y="1690688"/>
            <a:ext cx="9938734" cy="463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9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A881-6906-4502-A9AD-639099CA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Learn Arduino (Embedded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26AA4-CFD3-4E4E-8B69-021FBFE8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Easy Integration into any field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Introduction to programming and electrical </a:t>
            </a:r>
            <a:r>
              <a:rPr lang="en-US" dirty="0" err="1"/>
              <a:t>enginereeing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Nice Hobby</a:t>
            </a:r>
          </a:p>
        </p:txBody>
      </p:sp>
    </p:spTree>
    <p:extLst>
      <p:ext uri="{BB962C8B-B14F-4D97-AF65-F5344CB8AC3E}">
        <p14:creationId xmlns:p14="http://schemas.microsoft.com/office/powerpoint/2010/main" val="146939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45ED-8452-4395-9A38-A72B0C9F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9F35-17F4-46C4-A977-75DE6C4F9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Arduino Uno layout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Using Arduino IDE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Programming Basics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Arduino digital INPUT/OUTPUT functions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Arduino analog INPUT/OUTPUT functions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Using Common Sensors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Controlling Motors</a:t>
            </a:r>
          </a:p>
        </p:txBody>
      </p:sp>
    </p:spTree>
    <p:extLst>
      <p:ext uri="{BB962C8B-B14F-4D97-AF65-F5344CB8AC3E}">
        <p14:creationId xmlns:p14="http://schemas.microsoft.com/office/powerpoint/2010/main" val="544038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4C59-DD78-4A31-A7D7-C439111E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7AC3B-9E63-4D5D-A15C-350E3163C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Learning how to use new component using online resource (without trainer help)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Arduino Communication Protocols (how Arduino communicate with other Arduino boards, complex sensors and modules)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6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0E99-8775-4640-9F0D-8918105D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1 - Introduction to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D86B7-9486-4457-936C-6ADAC2C32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Downloading Arduino IDE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Arduino Overview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Arduino Uno Layout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Overview of Electrical Components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Setting Up Arduino IDE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Setting Up Tinkercad (Arduino simulator)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5BF5-B458-489C-B526-A2FFA925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Arduino 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34BF1-1083-42B5-8CE7-1F6DF06C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94" y="1690688"/>
            <a:ext cx="9653011" cy="44802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BCE500-AEE3-4F3E-9C0E-E3CE501AB9AD}"/>
              </a:ext>
            </a:extLst>
          </p:cNvPr>
          <p:cNvCxnSpPr/>
          <p:nvPr/>
        </p:nvCxnSpPr>
        <p:spPr>
          <a:xfrm>
            <a:off x="2730321" y="4056845"/>
            <a:ext cx="2137893" cy="6439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85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0B64-086B-425E-9EEA-4B56D0B4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B7C71-9DB0-45A0-A0A9-A9C673C3A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02881"/>
          </a:xfrm>
        </p:spPr>
        <p:txBody>
          <a:bodyPr anchor="t"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Programmable Electronic Platform</a:t>
            </a:r>
          </a:p>
          <a:p>
            <a:pPr marL="457200" lvl="1" indent="0">
              <a:buNone/>
            </a:pPr>
            <a:r>
              <a:rPr lang="en-US" dirty="0"/>
              <a:t>Microcontrollers (like Arduino, Teensy, STM32), SBC (single board computers like raspberry pi), FPGA (field programmable gate array)</a:t>
            </a:r>
          </a:p>
        </p:txBody>
      </p:sp>
      <p:pic>
        <p:nvPicPr>
          <p:cNvPr id="1028" name="Picture 4" descr="How do I power my Arduino?– The Pi Hut">
            <a:extLst>
              <a:ext uri="{FF2B5EF4-FFF2-40B4-BE49-F238E27FC236}">
                <a16:creationId xmlns:a16="http://schemas.microsoft.com/office/drawing/2014/main" id="{06C70546-D415-4BC9-8E2B-C2B40A04E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95" b="71243" l="2750" r="95750">
                        <a14:foregroundMark x1="19000" y1="39162" x2="15125" y2="40896"/>
                        <a14:foregroundMark x1="6125" y1="40462" x2="6000" y2="40318"/>
                        <a14:foregroundMark x1="7500" y1="45665" x2="8000" y2="47832"/>
                        <a14:foregroundMark x1="8250" y1="51445" x2="8250" y2="51445"/>
                        <a14:foregroundMark x1="5000" y1="46098" x2="5000" y2="46098"/>
                        <a14:foregroundMark x1="61625" y1="13295" x2="61625" y2="13295"/>
                        <a14:foregroundMark x1="66875" y1="43642" x2="27125" y2="63295"/>
                        <a14:foregroundMark x1="27125" y1="63295" x2="47500" y2="43064"/>
                        <a14:foregroundMark x1="47500" y1="43064" x2="39625" y2="46387"/>
                        <a14:foregroundMark x1="39625" y1="46387" x2="45875" y2="42775"/>
                        <a14:foregroundMark x1="45875" y1="42775" x2="39125" y2="60694"/>
                        <a14:foregroundMark x1="39125" y1="60694" x2="47875" y2="61416"/>
                        <a14:foregroundMark x1="47875" y1="61416" x2="63875" y2="47543"/>
                        <a14:foregroundMark x1="63875" y1="47543" x2="70500" y2="45954"/>
                        <a14:foregroundMark x1="70500" y1="45954" x2="78500" y2="46532"/>
                        <a14:foregroundMark x1="78500" y1="46532" x2="91000" y2="42775"/>
                        <a14:foregroundMark x1="91000" y1="42775" x2="92000" y2="38728"/>
                        <a14:foregroundMark x1="36375" y1="71387" x2="36375" y2="71387"/>
                        <a14:foregroundMark x1="43750" y1="63584" x2="44750" y2="62717"/>
                        <a14:foregroundMark x1="80500" y1="26012" x2="74125" y2="22254"/>
                        <a14:foregroundMark x1="81750" y1="25289" x2="75500" y2="21965"/>
                        <a14:foregroundMark x1="75500" y1="21965" x2="75000" y2="21243"/>
                        <a14:foregroundMark x1="75000" y1="21098" x2="92625" y2="34971"/>
                        <a14:foregroundMark x1="92625" y1="34971" x2="95750" y2="41329"/>
                        <a14:foregroundMark x1="95750" y1="41329" x2="95375" y2="46098"/>
                        <a14:foregroundMark x1="4875" y1="44364" x2="6750" y2="51301"/>
                        <a14:foregroundMark x1="6750" y1="51301" x2="5375" y2="52601"/>
                        <a14:foregroundMark x1="7750" y1="53613" x2="6125" y2="53324"/>
                        <a14:foregroundMark x1="4125" y1="46387" x2="4000" y2="51156"/>
                        <a14:foregroundMark x1="4125" y1="47254" x2="2750" y2="47110"/>
                        <a14:foregroundMark x1="4000" y1="53324" x2="4750" y2="44509"/>
                        <a14:foregroundMark x1="4750" y1="44509" x2="4125" y2="43208"/>
                        <a14:foregroundMark x1="3500" y1="48699" x2="4000" y2="40318"/>
                        <a14:foregroundMark x1="4000" y1="40318" x2="15750" y2="32514"/>
                        <a14:foregroundMark x1="15750" y1="32514" x2="11125" y2="37572"/>
                        <a14:foregroundMark x1="11125" y1="37572" x2="5125" y2="40173"/>
                        <a14:foregroundMark x1="5125" y1="40173" x2="17000" y2="34393"/>
                        <a14:foregroundMark x1="17000" y1="34393" x2="3375" y2="38295"/>
                        <a14:foregroundMark x1="3375" y1="38295" x2="10625" y2="36272"/>
                        <a14:foregroundMark x1="10625" y1="36272" x2="15875" y2="32081"/>
                        <a14:foregroundMark x1="15875" y1="32081" x2="15250" y2="33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724" b="25234"/>
          <a:stretch/>
        </p:blipFill>
        <p:spPr bwMode="auto">
          <a:xfrm>
            <a:off x="838200" y="3263443"/>
            <a:ext cx="4638602" cy="264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ttigo: Arduino Mega 2560 Rev3">
            <a:extLst>
              <a:ext uri="{FF2B5EF4-FFF2-40B4-BE49-F238E27FC236}">
                <a16:creationId xmlns:a16="http://schemas.microsoft.com/office/drawing/2014/main" id="{B1F59270-50D4-4345-A3F4-EE394AE93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130" b="67593" l="25990" r="76146">
                        <a14:foregroundMark x1="35469" y1="26852" x2="31615" y2="29074"/>
                        <a14:foregroundMark x1="31615" y1="29074" x2="30625" y2="39259"/>
                        <a14:foregroundMark x1="27240" y1="48426" x2="28333" y2="42407"/>
                        <a14:foregroundMark x1="29375" y1="38426" x2="29792" y2="36574"/>
                        <a14:foregroundMark x1="31875" y1="49907" x2="30521" y2="51389"/>
                        <a14:foregroundMark x1="25990" y1="51759" x2="26823" y2="48426"/>
                        <a14:foregroundMark x1="26094" y1="49907" x2="27552" y2="44074"/>
                        <a14:foregroundMark x1="28542" y1="40741" x2="31979" y2="26944"/>
                        <a14:foregroundMark x1="31979" y1="26944" x2="31875" y2="22315"/>
                        <a14:foregroundMark x1="38333" y1="25741" x2="38021" y2="25556"/>
                        <a14:foregroundMark x1="38958" y1="24352" x2="40260" y2="24907"/>
                        <a14:foregroundMark x1="40260" y1="25370" x2="38750" y2="25556"/>
                        <a14:foregroundMark x1="33281" y1="22870" x2="33073" y2="22130"/>
                        <a14:foregroundMark x1="33073" y1="22130" x2="33073" y2="22130"/>
                        <a14:foregroundMark x1="60521" y1="55000" x2="57552" y2="52593"/>
                        <a14:foregroundMark x1="47240" y1="59722" x2="45938" y2="60463"/>
                        <a14:foregroundMark x1="68021" y1="67593" x2="68021" y2="67593"/>
                        <a14:foregroundMark x1="76146" y1="39444" x2="76146" y2="3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05" t="20658" r="21092" b="27512"/>
          <a:stretch/>
        </p:blipFill>
        <p:spPr bwMode="auto">
          <a:xfrm>
            <a:off x="6156043" y="3429000"/>
            <a:ext cx="5197757" cy="269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52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6AD6-3F61-4252-8941-1BE8178F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4063-56ED-4DCE-88DC-7EA00BB5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12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Capable of reading/writing signals</a:t>
            </a:r>
          </a:p>
          <a:p>
            <a:endParaRPr lang="en-US" dirty="0"/>
          </a:p>
        </p:txBody>
      </p:sp>
      <p:pic>
        <p:nvPicPr>
          <p:cNvPr id="2050" name="Picture 2" descr="Analog vs. Digital - learn.sparkfun.com">
            <a:extLst>
              <a:ext uri="{FF2B5EF4-FFF2-40B4-BE49-F238E27FC236}">
                <a16:creationId xmlns:a16="http://schemas.microsoft.com/office/drawing/2014/main" id="{F84FD755-E6E6-4B41-8B42-B3EAF8327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96" y="3747054"/>
            <a:ext cx="5052811" cy="277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ace and Digital Fabrication: ASCII Code &amp; Digital Signal">
            <a:extLst>
              <a:ext uri="{FF2B5EF4-FFF2-40B4-BE49-F238E27FC236}">
                <a16:creationId xmlns:a16="http://schemas.microsoft.com/office/drawing/2014/main" id="{C5999E0E-A62E-4797-8657-9AB97CA33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179" b="92343" l="3688" r="91500">
                        <a14:foregroundMark x1="3688" y1="34107" x2="4813" y2="34803"/>
                        <a14:foregroundMark x1="7938" y1="44780" x2="10375" y2="38283"/>
                        <a14:foregroundMark x1="12875" y1="40603" x2="19125" y2="42459"/>
                        <a14:foregroundMark x1="18000" y1="43155" x2="18500" y2="76334"/>
                        <a14:foregroundMark x1="18500" y1="76334" x2="18875" y2="44084"/>
                        <a14:foregroundMark x1="18875" y1="44084" x2="9875" y2="42459"/>
                        <a14:foregroundMark x1="9875" y1="42459" x2="7938" y2="73086"/>
                        <a14:foregroundMark x1="7938" y1="73086" x2="3688" y2="79814"/>
                        <a14:foregroundMark x1="8125" y1="43155" x2="7938" y2="42459"/>
                        <a14:foregroundMark x1="21125" y1="78190" x2="29438" y2="74710"/>
                        <a14:foregroundMark x1="29438" y1="74710" x2="29250" y2="40835"/>
                        <a14:foregroundMark x1="29250" y1="40835" x2="29438" y2="39907"/>
                        <a14:foregroundMark x1="29875" y1="42459" x2="39063" y2="40371"/>
                        <a14:foregroundMark x1="39063" y1="40371" x2="39813" y2="72390"/>
                        <a14:foregroundMark x1="39813" y1="72390" x2="48188" y2="77262"/>
                        <a14:foregroundMark x1="48188" y1="77262" x2="50688" y2="46172"/>
                        <a14:foregroundMark x1="50688" y1="46172" x2="50688" y2="38283"/>
                        <a14:foregroundMark x1="61000" y1="40603" x2="61000" y2="48260"/>
                        <a14:foregroundMark x1="69063" y1="78190" x2="71938" y2="48260"/>
                        <a14:foregroundMark x1="71938" y1="48260" x2="80250" y2="42459"/>
                        <a14:foregroundMark x1="80250" y1="42459" x2="82750" y2="74014"/>
                        <a14:foregroundMark x1="82750" y1="74014" x2="91625" y2="78190"/>
                        <a14:foregroundMark x1="91625" y1="78190" x2="93188" y2="45012"/>
                        <a14:foregroundMark x1="93188" y1="45012" x2="91500" y2="76334"/>
                        <a14:foregroundMark x1="91500" y1="76334" x2="83063" y2="75174"/>
                        <a14:foregroundMark x1="83063" y1="75174" x2="81688" y2="42459"/>
                        <a14:foregroundMark x1="81688" y1="42459" x2="79563" y2="42459"/>
                        <a14:backgroundMark x1="39250" y1="29002" x2="48500" y2="24594"/>
                        <a14:backgroundMark x1="48500" y1="24594" x2="56938" y2="25754"/>
                        <a14:backgroundMark x1="56938" y1="25754" x2="39500" y2="28306"/>
                        <a14:backgroundMark x1="39500" y1="28306" x2="50250" y2="28306"/>
                        <a14:backgroundMark x1="50250" y1="28306" x2="54063" y2="27378"/>
                        <a14:backgroundMark x1="5250" y1="29002" x2="5007" y2="31326"/>
                        <a14:backgroundMark x1="46875" y1="32483" x2="46875" y2="37355"/>
                        <a14:backgroundMark x1="48438" y1="33179" x2="39813" y2="30858"/>
                        <a14:backgroundMark x1="39813" y1="30858" x2="49125" y2="28306"/>
                        <a14:backgroundMark x1="49125" y1="28306" x2="60500" y2="29930"/>
                        <a14:backgroundMark x1="59438" y1="29930" x2="56250" y2="28306"/>
                        <a14:backgroundMark x1="46625" y1="34107" x2="45750" y2="37355"/>
                        <a14:backgroundMark x1="47313" y1="33179" x2="38563" y2="28306"/>
                        <a14:backgroundMark x1="38563" y1="28306" x2="47563" y2="32483"/>
                        <a14:backgroundMark x1="47563" y1="32483" x2="46000" y2="32483"/>
                        <a14:backgroundMark x1="46875" y1="33179" x2="49313" y2="29002"/>
                        <a14:backgroundMark x1="46188" y1="34107" x2="37688" y2="26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" t="25760" r="-1"/>
          <a:stretch/>
        </p:blipFill>
        <p:spPr bwMode="auto">
          <a:xfrm>
            <a:off x="2614411" y="2937011"/>
            <a:ext cx="4086896" cy="82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2F070-29AE-4C50-8BDA-80F2466ED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2517529"/>
            <a:ext cx="4267588" cy="3200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D34DBA-6F37-4F4D-8613-0F6FDFCC22B7}"/>
              </a:ext>
            </a:extLst>
          </p:cNvPr>
          <p:cNvSpPr txBox="1"/>
          <p:nvPr/>
        </p:nvSpPr>
        <p:spPr>
          <a:xfrm>
            <a:off x="1648496" y="3018867"/>
            <a:ext cx="965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LED control</a:t>
            </a:r>
          </a:p>
        </p:txBody>
      </p:sp>
    </p:spTree>
    <p:extLst>
      <p:ext uri="{BB962C8B-B14F-4D97-AF65-F5344CB8AC3E}">
        <p14:creationId xmlns:p14="http://schemas.microsoft.com/office/powerpoint/2010/main" val="380227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674C-0B09-4325-BAC7-F2FFDFC5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FE11C-95B7-442C-A70C-5DC5A01AC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83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Extendable ability using extension boards (shields)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3074" name="Picture 2" descr="Arduino Shields - learn.sparkfun.com">
            <a:extLst>
              <a:ext uri="{FF2B5EF4-FFF2-40B4-BE49-F238E27FC236}">
                <a16:creationId xmlns:a16="http://schemas.microsoft.com/office/drawing/2014/main" id="{894FFB4D-370E-4B8D-9337-0B01C07F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69" y="2718515"/>
            <a:ext cx="3366131" cy="266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mazon.com: ARCELI USB Host Shield for Arduino UNO MEGA 2560 Support Google  Android ADK USB HUB: Computers &amp; Accessories">
            <a:extLst>
              <a:ext uri="{FF2B5EF4-FFF2-40B4-BE49-F238E27FC236}">
                <a16:creationId xmlns:a16="http://schemas.microsoft.com/office/drawing/2014/main" id="{BF191131-AD0F-4151-99F4-E12EA83C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61" y="3429000"/>
            <a:ext cx="3971008" cy="266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SM/GPRS/GPS Shield (B), Arduino Shield Based on SIM808">
            <a:extLst>
              <a:ext uri="{FF2B5EF4-FFF2-40B4-BE49-F238E27FC236}">
                <a16:creationId xmlns:a16="http://schemas.microsoft.com/office/drawing/2014/main" id="{7201A2BC-5A8E-481C-887C-973FDD6C5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125" b="72125" l="23375" r="76250">
                        <a14:foregroundMark x1="51625" y1="48750" x2="56375" y2="44625"/>
                        <a14:foregroundMark x1="52500" y1="43500" x2="60500" y2="41750"/>
                        <a14:foregroundMark x1="60875" y1="44875" x2="47375" y2="44000"/>
                        <a14:foregroundMark x1="47375" y1="44000" x2="55500" y2="45125"/>
                        <a14:foregroundMark x1="55500" y1="45125" x2="63875" y2="44000"/>
                        <a14:foregroundMark x1="63875" y1="44000" x2="55000" y2="49625"/>
                        <a14:foregroundMark x1="55000" y1="49625" x2="50875" y2="41875"/>
                        <a14:foregroundMark x1="50875" y1="41875" x2="50875" y2="41750"/>
                        <a14:foregroundMark x1="74125" y1="48875" x2="76250" y2="49125"/>
                        <a14:foregroundMark x1="64750" y1="51125" x2="67125" y2="53250"/>
                        <a14:foregroundMark x1="68500" y1="40750" x2="67875" y2="38125"/>
                        <a14:foregroundMark x1="57875" y1="31250" x2="56125" y2="30125"/>
                        <a14:foregroundMark x1="50500" y1="30375" x2="50500" y2="30375"/>
                        <a14:foregroundMark x1="25750" y1="45875" x2="25750" y2="45875"/>
                        <a14:foregroundMark x1="24250" y1="49750" x2="23375" y2="48875"/>
                        <a14:foregroundMark x1="33375" y1="60375" x2="31625" y2="59000"/>
                        <a14:foregroundMark x1="42250" y1="72000" x2="43625" y2="72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30" t="27031" r="19308" b="24369"/>
          <a:stretch/>
        </p:blipFill>
        <p:spPr bwMode="auto">
          <a:xfrm>
            <a:off x="838200" y="2478892"/>
            <a:ext cx="3557582" cy="290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224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279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Office Theme</vt:lpstr>
      <vt:lpstr>Arduino Course Session One</vt:lpstr>
      <vt:lpstr>Why Learn Arduino (Embedded Programming)</vt:lpstr>
      <vt:lpstr>Objectives of This Course</vt:lpstr>
      <vt:lpstr>Objectives of This Course</vt:lpstr>
      <vt:lpstr>Session 1 - Introduction to Arduino</vt:lpstr>
      <vt:lpstr>Installing Arduino IDE</vt:lpstr>
      <vt:lpstr>What is Arduino</vt:lpstr>
      <vt:lpstr>What is Arduino</vt:lpstr>
      <vt:lpstr>What is Arduino</vt:lpstr>
      <vt:lpstr>Why Arduino Uno</vt:lpstr>
      <vt:lpstr>Arduino Uno Basic Layout</vt:lpstr>
      <vt:lpstr>Arduino Uno Board Indicators</vt:lpstr>
      <vt:lpstr>Arduino Uno Extensive Layout</vt:lpstr>
      <vt:lpstr>Arduino Uno Extensive Layout</vt:lpstr>
      <vt:lpstr>Arduino Uno Reverse Layout</vt:lpstr>
      <vt:lpstr>Overview of Electrical Components</vt:lpstr>
      <vt:lpstr>Setting Up Arduino IDE</vt:lpstr>
      <vt:lpstr>Setting Up Tinkercad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hussein allaw</dc:creator>
  <cp:lastModifiedBy>Hussein</cp:lastModifiedBy>
  <cp:revision>29</cp:revision>
  <dcterms:created xsi:type="dcterms:W3CDTF">2021-01-16T11:34:55Z</dcterms:created>
  <dcterms:modified xsi:type="dcterms:W3CDTF">2022-07-08T10:12:56Z</dcterms:modified>
</cp:coreProperties>
</file>